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6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73" r:id="rId3"/>
    <p:sldId id="285" r:id="rId5"/>
    <p:sldId id="286" r:id="rId6"/>
    <p:sldId id="301" r:id="rId7"/>
    <p:sldId id="304" r:id="rId8"/>
    <p:sldId id="259" r:id="rId9"/>
    <p:sldId id="292" r:id="rId10"/>
    <p:sldId id="280" r:id="rId11"/>
    <p:sldId id="260" r:id="rId12"/>
    <p:sldId id="281" r:id="rId13"/>
    <p:sldId id="283" r:id="rId14"/>
    <p:sldId id="290" r:id="rId15"/>
    <p:sldId id="291" r:id="rId16"/>
    <p:sldId id="282" r:id="rId17"/>
  </p:sldIdLst>
  <p:sldSz cx="6858000" cy="9906000" type="A4"/>
  <p:notesSz cx="9144000" cy="6858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97" userDrawn="1">
          <p15:clr>
            <a:srgbClr val="A4A3A4"/>
          </p15:clr>
        </p15:guide>
        <p15:guide id="2" orient="horz" pos="3120" userDrawn="1">
          <p15:clr>
            <a:srgbClr val="A4A3A4"/>
          </p15:clr>
        </p15:guide>
        <p15:guide id="3" pos="318" userDrawn="1">
          <p15:clr>
            <a:srgbClr val="A4A3A4"/>
          </p15:clr>
        </p15:guide>
        <p15:guide id="4" orient="horz" pos="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7F7F7F"/>
    <a:srgbClr val="FFFFFF"/>
    <a:srgbClr val="FDA286"/>
    <a:srgbClr val="FE9C83"/>
    <a:srgbClr val="FC977B"/>
    <a:srgbClr val="48A4ED"/>
    <a:srgbClr val="15DFE3"/>
    <a:srgbClr val="5096F5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2" autoAdjust="0"/>
    <p:restoredTop sz="94081" autoAdjust="0"/>
  </p:normalViewPr>
  <p:slideViewPr>
    <p:cSldViewPr snapToGrid="0" snapToObjects="1" showGuides="1">
      <p:cViewPr>
        <p:scale>
          <a:sx n="75" d="100"/>
          <a:sy n="75" d="100"/>
        </p:scale>
        <p:origin x="2251" y="-1181"/>
      </p:cViewPr>
      <p:guideLst>
        <p:guide pos="3997"/>
        <p:guide orient="horz" pos="3120"/>
        <p:guide pos="318"/>
        <p:guide orient="horz" pos="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3B618-9692-DC40-A166-228BA5D1BDE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svg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24.jpe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hyperlink" Target="https://xxxxxx.yuketang.cn/" TargetMode="External"/><Relationship Id="rId1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tiff"/><Relationship Id="rId6" Type="http://schemas.openxmlformats.org/officeDocument/2006/relationships/image" Target="../media/image21.jpeg"/><Relationship Id="rId5" Type="http://schemas.openxmlformats.org/officeDocument/2006/relationships/image" Target="../media/image20.tiff"/><Relationship Id="rId4" Type="http://schemas.openxmlformats.org/officeDocument/2006/relationships/image" Target="../media/image19.jpeg"/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cxnSp>
        <p:nvCxnSpPr>
          <p:cNvPr id="7" name="直线连接符 6"/>
          <p:cNvCxnSpPr/>
          <p:nvPr/>
        </p:nvCxnSpPr>
        <p:spPr>
          <a:xfrm>
            <a:off x="811276" y="1443566"/>
            <a:ext cx="5165503" cy="3612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144628" y="3004133"/>
            <a:ext cx="18473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sz="3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687639" y="3793596"/>
            <a:ext cx="35702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</a:rPr>
              <a:t>通用学员手册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cxnSp>
        <p:nvCxnSpPr>
          <p:cNvPr id="20" name="直线连接符 6"/>
          <p:cNvCxnSpPr/>
          <p:nvPr/>
        </p:nvCxnSpPr>
        <p:spPr>
          <a:xfrm>
            <a:off x="811276" y="3232257"/>
            <a:ext cx="5165503" cy="3612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256453" y="4977226"/>
            <a:ext cx="4493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关于本期专题培训活动，您关心的都在这里</a:t>
            </a:r>
            <a:endParaRPr kumimoji="1"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69654" y="6104070"/>
            <a:ext cx="202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</a:t>
            </a:r>
            <a:r>
              <a:rPr kumimoji="1"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</a:t>
            </a: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日程安排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669654" y="6735262"/>
            <a:ext cx="348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如何报名选课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067130" y="5987528"/>
            <a:ext cx="441324" cy="469240"/>
            <a:chOff x="900455" y="5782534"/>
            <a:chExt cx="540000" cy="555227"/>
          </a:xfrm>
        </p:grpSpPr>
        <p:sp>
          <p:nvSpPr>
            <p:cNvPr id="40" name="椭圆 39"/>
            <p:cNvSpPr/>
            <p:nvPr/>
          </p:nvSpPr>
          <p:spPr>
            <a:xfrm>
              <a:off x="962980" y="5940114"/>
              <a:ext cx="397647" cy="397647"/>
            </a:xfrm>
            <a:prstGeom prst="ellipse">
              <a:avLst/>
            </a:prstGeom>
            <a:solidFill>
              <a:srgbClr val="457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solidFill>
                  <a:schemeClr val="bg1"/>
                </a:solidFill>
              </a:endParaRPr>
            </a:p>
          </p:txBody>
        </p:sp>
        <p:pic>
          <p:nvPicPr>
            <p:cNvPr id="41" name="图形 40" descr="复选标记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455" y="5782534"/>
              <a:ext cx="540000" cy="54000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067130" y="6618720"/>
            <a:ext cx="441324" cy="469240"/>
            <a:chOff x="900455" y="5782534"/>
            <a:chExt cx="540000" cy="555227"/>
          </a:xfrm>
        </p:grpSpPr>
        <p:sp>
          <p:nvSpPr>
            <p:cNvPr id="43" name="椭圆 42"/>
            <p:cNvSpPr/>
            <p:nvPr/>
          </p:nvSpPr>
          <p:spPr>
            <a:xfrm>
              <a:off x="962980" y="5940114"/>
              <a:ext cx="397647" cy="397647"/>
            </a:xfrm>
            <a:prstGeom prst="ellipse">
              <a:avLst/>
            </a:prstGeom>
            <a:solidFill>
              <a:srgbClr val="457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solidFill>
                  <a:schemeClr val="bg1"/>
                </a:solidFill>
              </a:endParaRPr>
            </a:p>
          </p:txBody>
        </p:sp>
        <p:pic>
          <p:nvPicPr>
            <p:cNvPr id="44" name="图形 43" descr="复选标记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0455" y="5782534"/>
              <a:ext cx="540000" cy="540000"/>
            </a:xfrm>
            <a:prstGeom prst="rect">
              <a:avLst/>
            </a:prstGeom>
          </p:spPr>
        </p:pic>
      </p:grpSp>
      <p:grpSp>
        <p:nvGrpSpPr>
          <p:cNvPr id="45" name="组合 44"/>
          <p:cNvGrpSpPr/>
          <p:nvPr/>
        </p:nvGrpSpPr>
        <p:grpSpPr>
          <a:xfrm>
            <a:off x="2067130" y="7234672"/>
            <a:ext cx="441324" cy="469240"/>
            <a:chOff x="900455" y="5782534"/>
            <a:chExt cx="540000" cy="555227"/>
          </a:xfrm>
        </p:grpSpPr>
        <p:sp>
          <p:nvSpPr>
            <p:cNvPr id="46" name="椭圆 45"/>
            <p:cNvSpPr/>
            <p:nvPr/>
          </p:nvSpPr>
          <p:spPr>
            <a:xfrm>
              <a:off x="962980" y="5940114"/>
              <a:ext cx="397647" cy="397647"/>
            </a:xfrm>
            <a:prstGeom prst="ellipse">
              <a:avLst/>
            </a:prstGeom>
            <a:solidFill>
              <a:srgbClr val="457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solidFill>
                  <a:schemeClr val="bg1"/>
                </a:solidFill>
              </a:endParaRPr>
            </a:p>
          </p:txBody>
        </p:sp>
        <p:pic>
          <p:nvPicPr>
            <p:cNvPr id="47" name="图形 46" descr="复选标记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0455" y="5782534"/>
              <a:ext cx="540000" cy="540000"/>
            </a:xfrm>
            <a:prstGeom prst="rect">
              <a:avLst/>
            </a:prstGeom>
          </p:spPr>
        </p:pic>
      </p:grpSp>
      <p:sp>
        <p:nvSpPr>
          <p:cNvPr id="48" name="文本框 47"/>
          <p:cNvSpPr txBox="1"/>
          <p:nvPr/>
        </p:nvSpPr>
        <p:spPr>
          <a:xfrm>
            <a:off x="2669654" y="7351214"/>
            <a:ext cx="332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如何观看直播和回放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72544" y="1569781"/>
            <a:ext cx="5712912" cy="1378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“</a:t>
            </a:r>
            <a:r>
              <a:rPr lang="en-US" altLang="zh-CN" sz="3600" b="1" dirty="0">
                <a:solidFill>
                  <a:schemeClr val="bg1"/>
                </a:solidFill>
              </a:rPr>
              <a:t>AI</a:t>
            </a:r>
            <a:r>
              <a:rPr lang="zh-CN" altLang="en-US" sz="3600" b="1" dirty="0">
                <a:solidFill>
                  <a:schemeClr val="bg1"/>
                </a:solidFill>
              </a:rPr>
              <a:t>赋能教育教学与课程</a:t>
            </a:r>
            <a:endParaRPr lang="en-US" altLang="zh-CN" sz="36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建设改革创新”专题培训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9859" y="9136431"/>
            <a:ext cx="332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2024.9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卡通人物&#10;&#10;低可信度描述已自动生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711" y="582968"/>
            <a:ext cx="1989022" cy="535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00574" y="708221"/>
            <a:ext cx="4021896" cy="114621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2281" y="344953"/>
            <a:ext cx="440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 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如何观看直播和回放</a:t>
            </a:r>
            <a:endParaRPr kumimoji="1"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4494" y="1780539"/>
            <a:ext cx="3846198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第一步：进入</a:t>
            </a:r>
            <a:r>
              <a:rPr lang="en-US" altLang="zh-CN" sz="14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4481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雨课堂</a:t>
            </a:r>
            <a:endParaRPr lang="en-US" altLang="zh-CN" dirty="0">
              <a:solidFill>
                <a:srgbClr val="4481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4494" y="2232594"/>
            <a:ext cx="3389598" cy="964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打开微信搜索</a:t>
            </a:r>
            <a:r>
              <a:rPr lang="zh-CN" altLang="en-US" sz="1200" dirty="0">
                <a:solidFill>
                  <a:srgbClr val="4481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雨课堂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小程序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公众号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，点击进入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在“我听的课”中找到相应课程，只有直播后的课程可以观看回放。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2592" y="3971996"/>
            <a:ext cx="3846198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第二步：点击课程卡片观看回放（图</a:t>
            </a:r>
            <a:r>
              <a:rPr lang="en-US" altLang="zh-CN" sz="14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2592" y="4325321"/>
            <a:ext cx="3361500" cy="8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课程详情界面（图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点击课程名称，进入直播回放页面（图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直播课程回放期一年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2592" y="1138105"/>
            <a:ext cx="4843608" cy="44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非课程直播时段</a:t>
            </a:r>
            <a:r>
              <a:rPr lang="zh-CN" altLang="en-US" sz="2000" b="1" dirty="0">
                <a:solidFill>
                  <a:srgbClr val="DC51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参与回放</a:t>
            </a:r>
            <a:endParaRPr lang="en-US" altLang="zh-CN" sz="20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493879" y="9629001"/>
            <a:ext cx="3641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P9</a:t>
            </a:r>
            <a:endParaRPr kumimoji="1" lang="zh-CN" altLang="en-US" sz="1200" dirty="0"/>
          </a:p>
        </p:txBody>
      </p:sp>
      <p:sp>
        <p:nvSpPr>
          <p:cNvPr id="43" name="矩形 11"/>
          <p:cNvSpPr/>
          <p:nvPr/>
        </p:nvSpPr>
        <p:spPr>
          <a:xfrm>
            <a:off x="652898" y="8832777"/>
            <a:ext cx="6195060" cy="302071"/>
          </a:xfrm>
          <a:prstGeom prst="rect">
            <a:avLst/>
          </a:prstGeom>
          <a:gradFill>
            <a:gsLst>
              <a:gs pos="0">
                <a:srgbClr val="F7FAFD">
                  <a:alpha val="0"/>
                </a:srgbClr>
              </a:gs>
              <a:gs pos="61000">
                <a:srgbClr val="F9FBFD">
                  <a:alpha val="68000"/>
                </a:srgbClr>
              </a:gs>
              <a:gs pos="35000">
                <a:srgbClr val="FBFCFE">
                  <a:alpha val="60000"/>
                </a:srgbClr>
              </a:gs>
              <a:gs pos="96000">
                <a:srgbClr val="FFFFFF"/>
              </a:gs>
            </a:gsLst>
            <a:lin ang="5400000" scaled="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4" name="图片 23" descr="图形用户界面, 文本, 应用程序, 电子邮件&#10;&#10;描述已自动生成"/>
          <p:cNvPicPr>
            <a:picLocks noChangeAspect="1"/>
          </p:cNvPicPr>
          <p:nvPr/>
        </p:nvPicPr>
        <p:blipFill rotWithShape="1">
          <a:blip r:embed="rId1"/>
          <a:srcRect t="5267" b="33190"/>
          <a:stretch>
            <a:fillRect/>
          </a:stretch>
        </p:blipFill>
        <p:spPr>
          <a:xfrm>
            <a:off x="312592" y="5348150"/>
            <a:ext cx="2468845" cy="3133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4120112" y="1002654"/>
            <a:ext cx="2254368" cy="4053049"/>
            <a:chOff x="4238303" y="1626524"/>
            <a:chExt cx="2254368" cy="4053049"/>
          </a:xfrm>
        </p:grpSpPr>
        <p:pic>
          <p:nvPicPr>
            <p:cNvPr id="3" name="图片 2" descr="图形用户界面, 应用程序, 网站&#10;&#10;描述已自动生成"/>
            <p:cNvPicPr>
              <a:picLocks noChangeAspect="1"/>
            </p:cNvPicPr>
            <p:nvPr/>
          </p:nvPicPr>
          <p:blipFill rotWithShape="1">
            <a:blip r:embed="rId2"/>
            <a:srcRect t="3832" b="6058"/>
            <a:stretch>
              <a:fillRect/>
            </a:stretch>
          </p:blipFill>
          <p:spPr>
            <a:xfrm>
              <a:off x="4238303" y="1626524"/>
              <a:ext cx="2254368" cy="40530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/>
            <a:srcRect l="32919" t="34569" r="26477"/>
            <a:stretch>
              <a:fillRect/>
            </a:stretch>
          </p:blipFill>
          <p:spPr>
            <a:xfrm>
              <a:off x="4875413" y="1637747"/>
              <a:ext cx="915371" cy="278988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4133646" y="3907909"/>
            <a:ext cx="2215434" cy="824755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3674092" y="4139832"/>
            <a:ext cx="420620" cy="671"/>
          </a:xfrm>
          <a:prstGeom prst="straightConnector1">
            <a:avLst/>
          </a:prstGeom>
          <a:ln w="38100">
            <a:solidFill>
              <a:srgbClr val="FD78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形用户界面, 应用程序, 网站&#10;&#10;描述已自动生成"/>
          <p:cNvPicPr>
            <a:picLocks noChangeAspect="1"/>
          </p:cNvPicPr>
          <p:nvPr/>
        </p:nvPicPr>
        <p:blipFill rotWithShape="1">
          <a:blip r:embed="rId4"/>
          <a:srcRect t="4894"/>
          <a:stretch>
            <a:fillRect/>
          </a:stretch>
        </p:blipFill>
        <p:spPr>
          <a:xfrm>
            <a:off x="4128068" y="5314979"/>
            <a:ext cx="2226590" cy="436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矩形 24"/>
          <p:cNvSpPr/>
          <p:nvPr/>
        </p:nvSpPr>
        <p:spPr>
          <a:xfrm>
            <a:off x="500574" y="8068241"/>
            <a:ext cx="2215434" cy="292155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3002921" y="7113494"/>
            <a:ext cx="949810" cy="1100824"/>
          </a:xfrm>
          <a:prstGeom prst="straightConnector1">
            <a:avLst/>
          </a:prstGeom>
          <a:ln w="38100">
            <a:solidFill>
              <a:srgbClr val="FD78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133760" y="4743483"/>
            <a:ext cx="60463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244698" y="8626893"/>
            <a:ext cx="6046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529015" y="9374771"/>
            <a:ext cx="6046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t="1101" r="13802" b="12323"/>
          <a:stretch>
            <a:fillRect/>
          </a:stretch>
        </p:blipFill>
        <p:spPr>
          <a:xfrm>
            <a:off x="4238986" y="6235083"/>
            <a:ext cx="2017621" cy="1157167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133760" y="6186839"/>
            <a:ext cx="2215434" cy="1270369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形 12" descr="播放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23312" y="6551141"/>
            <a:ext cx="562353" cy="562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00574" y="708221"/>
            <a:ext cx="4021896" cy="114621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2281" y="344953"/>
            <a:ext cx="440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 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如何观看直播和回放</a:t>
            </a:r>
            <a:endParaRPr kumimoji="1"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2592" y="1138105"/>
            <a:ext cx="4843608" cy="44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课程直播时段</a:t>
            </a:r>
            <a:r>
              <a:rPr lang="zh-CN" altLang="en-US" sz="2000" dirty="0">
                <a:solidFill>
                  <a:srgbClr val="DC51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参与直播</a:t>
            </a:r>
            <a:endParaRPr lang="en-US" altLang="zh-CN" sz="1200" dirty="0">
              <a:solidFill>
                <a:srgbClr val="DC51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411605" y="9625104"/>
            <a:ext cx="44245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P10</a:t>
            </a:r>
            <a:endParaRPr kumimoji="1" lang="zh-CN" altLang="en-US" sz="1200" dirty="0"/>
          </a:p>
        </p:txBody>
      </p:sp>
      <p:sp>
        <p:nvSpPr>
          <p:cNvPr id="3" name="文本框 2"/>
          <p:cNvSpPr txBox="1"/>
          <p:nvPr/>
        </p:nvSpPr>
        <p:spPr>
          <a:xfrm>
            <a:off x="312591" y="1655713"/>
            <a:ext cx="4835149" cy="1215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、推荐使用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谷歌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火狐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浏览器登录本校教师发展管理平台（图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）（网址详见学校通知）。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048" y="2475964"/>
            <a:ext cx="6150444" cy="2833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7" r="24541" b="3223"/>
          <a:stretch>
            <a:fillRect/>
          </a:stretch>
        </p:blipFill>
        <p:spPr bwMode="auto">
          <a:xfrm>
            <a:off x="5147740" y="1739622"/>
            <a:ext cx="580322" cy="5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26"/>
          <a:stretch>
            <a:fillRect/>
          </a:stretch>
        </p:blipFill>
        <p:spPr bwMode="auto">
          <a:xfrm>
            <a:off x="5797661" y="1717844"/>
            <a:ext cx="613943" cy="6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箭头连接符 8"/>
          <p:cNvCxnSpPr/>
          <p:nvPr/>
        </p:nvCxnSpPr>
        <p:spPr>
          <a:xfrm flipV="1">
            <a:off x="5507938" y="2792725"/>
            <a:ext cx="0" cy="3419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933492" y="3144826"/>
            <a:ext cx="3846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进入平台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48" y="5817737"/>
            <a:ext cx="6150444" cy="2804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2522922" y="5727302"/>
            <a:ext cx="1637598" cy="285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59786" y="8904169"/>
            <a:ext cx="5330738" cy="1021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、已完成选课操作的老师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进入平台点击</a:t>
            </a:r>
            <a:r>
              <a:rPr lang="en-US" altLang="zh-CN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教学管理</a:t>
            </a:r>
            <a:r>
              <a:rPr lang="en-US" altLang="zh-CN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】-【</a:t>
            </a:r>
            <a:r>
              <a:rPr lang="zh-CN" altLang="en-US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我听的课</a:t>
            </a:r>
            <a:r>
              <a:rPr lang="en-US" altLang="zh-CN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可以看到用户全部已选课程（图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1600" kern="0" dirty="0">
              <a:solidFill>
                <a:srgbClr val="5096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8568" y="6372546"/>
            <a:ext cx="330392" cy="285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21360" y="6372546"/>
            <a:ext cx="1801562" cy="7034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019175" y="5852691"/>
            <a:ext cx="529590" cy="2262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3496071" y="6278418"/>
            <a:ext cx="2381609" cy="120032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在课程直播时段</a:t>
            </a:r>
            <a:endParaRPr lang="en-US" altLang="zh-CN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网页上方会出现提示</a:t>
            </a:r>
            <a:endParaRPr lang="en-US" altLang="zh-CN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kern="0" dirty="0">
                <a:solidFill>
                  <a:srgbClr val="5096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800" b="1" kern="0" dirty="0">
                <a:solidFill>
                  <a:srgbClr val="5096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 kern="0" dirty="0">
                <a:solidFill>
                  <a:srgbClr val="5096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个班级正在上课”</a:t>
            </a:r>
            <a:endParaRPr lang="en-US" altLang="zh-CN" sz="1800" b="1" kern="0" dirty="0">
              <a:solidFill>
                <a:srgbClr val="5096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点击进入</a:t>
            </a:r>
            <a:endParaRPr lang="en-US" altLang="zh-CN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 flipH="1" flipV="1">
            <a:off x="3494562" y="6103713"/>
            <a:ext cx="230900" cy="222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5730241" y="5002120"/>
            <a:ext cx="655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5730242" y="8300910"/>
            <a:ext cx="655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048" y="4993050"/>
            <a:ext cx="6150444" cy="283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89" y="5261448"/>
            <a:ext cx="4502648" cy="24474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101" r="13802" b="23316"/>
          <a:stretch>
            <a:fillRect/>
          </a:stretch>
        </p:blipFill>
        <p:spPr>
          <a:xfrm>
            <a:off x="352964" y="5553695"/>
            <a:ext cx="720314" cy="34926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500574" y="708221"/>
            <a:ext cx="4021896" cy="114621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2281" y="344953"/>
            <a:ext cx="440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 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如何观看直播和回放</a:t>
            </a:r>
            <a:endParaRPr kumimoji="1"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2592" y="1138105"/>
            <a:ext cx="4843608" cy="44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课程直播时段</a:t>
            </a:r>
            <a:r>
              <a:rPr lang="zh-CN" altLang="en-US" sz="2000" dirty="0">
                <a:solidFill>
                  <a:srgbClr val="DC51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参与直播</a:t>
            </a:r>
            <a:endParaRPr lang="en-US" altLang="zh-CN" sz="1200" dirty="0">
              <a:solidFill>
                <a:srgbClr val="DC51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419493" y="9625104"/>
            <a:ext cx="43456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P11</a:t>
            </a:r>
            <a:endParaRPr kumimoji="1" lang="zh-CN" altLang="en-US" sz="1200" dirty="0"/>
          </a:p>
        </p:txBody>
      </p:sp>
      <p:sp>
        <p:nvSpPr>
          <p:cNvPr id="23" name="文本框 22"/>
          <p:cNvSpPr txBox="1"/>
          <p:nvPr/>
        </p:nvSpPr>
        <p:spPr>
          <a:xfrm>
            <a:off x="269048" y="8387960"/>
            <a:ext cx="6594269" cy="701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、进入直播页面，右上角小窗可全屏播放（图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直播课程支持发送弹幕、投稿进行在线互动</a:t>
            </a:r>
            <a:endParaRPr lang="zh-CN" altLang="en-US" sz="1600" kern="0" dirty="0">
              <a:solidFill>
                <a:srgbClr val="5096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48" y="1828463"/>
            <a:ext cx="6150444" cy="281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791402" y="2666383"/>
            <a:ext cx="4545898" cy="1245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5987979" y="3030997"/>
            <a:ext cx="0" cy="3419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43648" y="2395246"/>
            <a:ext cx="330392" cy="285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77651" y="3380438"/>
            <a:ext cx="5409806" cy="381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ts val="120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此时课程正在直播，点击按钮进入课程页面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81424" y="4344709"/>
            <a:ext cx="655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1268" y="7509960"/>
            <a:ext cx="655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5521960" y="6254994"/>
            <a:ext cx="0" cy="3419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830" y="4997601"/>
            <a:ext cx="1717234" cy="9801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32" y="5022486"/>
            <a:ext cx="1598430" cy="86884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656922" y="4907280"/>
            <a:ext cx="1816006" cy="12436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048" y="5657138"/>
            <a:ext cx="6151397" cy="2834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圆角矩形 3"/>
          <p:cNvSpPr/>
          <p:nvPr/>
        </p:nvSpPr>
        <p:spPr>
          <a:xfrm>
            <a:off x="500574" y="708221"/>
            <a:ext cx="4021896" cy="114621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2281" y="344953"/>
            <a:ext cx="440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 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如何观看直播和回放</a:t>
            </a:r>
            <a:endParaRPr kumimoji="1"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2592" y="1655713"/>
            <a:ext cx="4490469" cy="168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、推荐使用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谷歌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火狐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浏览器登录教师发展管理平台（图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）（网址详见学校通知）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1600" u="sng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 </a:t>
            </a:r>
            <a:endParaRPr lang="en-US" altLang="zh-CN" sz="16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48" y="2475964"/>
            <a:ext cx="6150444" cy="2833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接箭头连接符 8"/>
          <p:cNvCxnSpPr/>
          <p:nvPr/>
        </p:nvCxnSpPr>
        <p:spPr>
          <a:xfrm flipV="1">
            <a:off x="5507938" y="2792725"/>
            <a:ext cx="0" cy="3419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933492" y="3144826"/>
            <a:ext cx="3846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进入平台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592" y="1138105"/>
            <a:ext cx="4843608" cy="44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非课程直播时段</a:t>
            </a:r>
            <a:r>
              <a:rPr lang="zh-CN" altLang="en-US" sz="2000" dirty="0">
                <a:solidFill>
                  <a:srgbClr val="DC51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参与回放</a:t>
            </a:r>
            <a:endParaRPr lang="en-US" altLang="zh-CN" sz="2000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8568" y="6227766"/>
            <a:ext cx="330392" cy="285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21360" y="6227766"/>
            <a:ext cx="1801562" cy="7034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19175" y="5707911"/>
            <a:ext cx="529590" cy="2262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944753" y="6256347"/>
            <a:ext cx="1801562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点击进入需要回看的课程</a:t>
            </a:r>
            <a:endParaRPr lang="zh-CN" altLang="en-US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2596703" y="6594822"/>
            <a:ext cx="26333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5730241" y="5002120"/>
            <a:ext cx="655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730242" y="8156130"/>
            <a:ext cx="655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7" r="24541" b="3223"/>
          <a:stretch>
            <a:fillRect/>
          </a:stretch>
        </p:blipFill>
        <p:spPr bwMode="auto">
          <a:xfrm>
            <a:off x="5010201" y="1739622"/>
            <a:ext cx="580322" cy="5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26"/>
          <a:stretch>
            <a:fillRect/>
          </a:stretch>
        </p:blipFill>
        <p:spPr bwMode="auto">
          <a:xfrm>
            <a:off x="5797661" y="1717844"/>
            <a:ext cx="613943" cy="6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文本框 72"/>
          <p:cNvSpPr txBox="1"/>
          <p:nvPr/>
        </p:nvSpPr>
        <p:spPr>
          <a:xfrm>
            <a:off x="185420" y="8761008"/>
            <a:ext cx="6594269" cy="701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、已完成选课操作的老师，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进入平台点击</a:t>
            </a:r>
            <a:r>
              <a:rPr lang="en-US" altLang="zh-CN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教学管理</a:t>
            </a:r>
            <a:r>
              <a:rPr lang="en-US" altLang="zh-CN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】-【</a:t>
            </a:r>
            <a:r>
              <a:rPr lang="zh-CN" altLang="en-US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我听的课</a:t>
            </a:r>
            <a:r>
              <a:rPr lang="en-US" altLang="zh-CN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en-US" altLang="zh-CN" sz="1600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可以看到用户全部已选课程（图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600" kern="0" dirty="0">
              <a:solidFill>
                <a:srgbClr val="5096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19493" y="9625104"/>
            <a:ext cx="43456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P12</a:t>
            </a:r>
            <a:endParaRPr kumimoji="1"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047" y="6200712"/>
            <a:ext cx="6150443" cy="281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8179" b="4498"/>
          <a:stretch>
            <a:fillRect/>
          </a:stretch>
        </p:blipFill>
        <p:spPr>
          <a:xfrm>
            <a:off x="1814332" y="6533584"/>
            <a:ext cx="4134348" cy="23373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50" y="1830467"/>
            <a:ext cx="6150443" cy="287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圆角矩形 3"/>
          <p:cNvSpPr/>
          <p:nvPr/>
        </p:nvSpPr>
        <p:spPr>
          <a:xfrm>
            <a:off x="500574" y="708221"/>
            <a:ext cx="4021896" cy="114621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2281" y="344953"/>
            <a:ext cx="440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 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如何观看直播和回放</a:t>
            </a:r>
            <a:endParaRPr kumimoji="1"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9047" y="4902739"/>
            <a:ext cx="678470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直播回放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进入回放视频页面（图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进入直播页面，右上角小窗可全屏播放（图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课程视频回放期依据学校通知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2592" y="1138105"/>
            <a:ext cx="4843608" cy="44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非课程直播时段</a:t>
            </a:r>
            <a:r>
              <a:rPr lang="zh-CN" altLang="en-US" sz="2000" dirty="0">
                <a:solidFill>
                  <a:srgbClr val="DC51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参与回放</a:t>
            </a:r>
            <a:endParaRPr lang="en-US" altLang="zh-CN" sz="2000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11"/>
          <p:cNvSpPr/>
          <p:nvPr/>
        </p:nvSpPr>
        <p:spPr>
          <a:xfrm>
            <a:off x="652898" y="8832777"/>
            <a:ext cx="6195060" cy="302071"/>
          </a:xfrm>
          <a:prstGeom prst="rect">
            <a:avLst/>
          </a:prstGeom>
          <a:gradFill>
            <a:gsLst>
              <a:gs pos="0">
                <a:srgbClr val="F7FAFD">
                  <a:alpha val="0"/>
                </a:srgbClr>
              </a:gs>
              <a:gs pos="61000">
                <a:srgbClr val="F9FBFD">
                  <a:alpha val="68000"/>
                </a:srgbClr>
              </a:gs>
              <a:gs pos="35000">
                <a:srgbClr val="FBFCFE">
                  <a:alpha val="60000"/>
                </a:srgbClr>
              </a:gs>
              <a:gs pos="96000">
                <a:srgbClr val="FFFFFF"/>
              </a:gs>
            </a:gsLst>
            <a:lin ang="5400000" scaled="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2" name="矩形 21"/>
          <p:cNvSpPr/>
          <p:nvPr/>
        </p:nvSpPr>
        <p:spPr>
          <a:xfrm>
            <a:off x="3344268" y="1666301"/>
            <a:ext cx="826296" cy="442108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268" y="1670112"/>
            <a:ext cx="826296" cy="438830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 flipV="1">
            <a:off x="3154279" y="1907506"/>
            <a:ext cx="181969" cy="332373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3258452" y="2397964"/>
            <a:ext cx="0" cy="3419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5133050" y="5969293"/>
            <a:ext cx="0" cy="370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5681424" y="4344709"/>
            <a:ext cx="655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838003" y="8703638"/>
            <a:ext cx="655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419493" y="9625104"/>
            <a:ext cx="43456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P13</a:t>
            </a:r>
            <a:endParaRPr kumimoji="1" lang="zh-CN" altLang="en-US" sz="1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t="2293" r="13802" b="12323"/>
          <a:stretch>
            <a:fillRect/>
          </a:stretch>
        </p:blipFill>
        <p:spPr>
          <a:xfrm>
            <a:off x="1116349" y="2653665"/>
            <a:ext cx="1868786" cy="10395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101" r="24476" b="23316"/>
          <a:stretch>
            <a:fillRect/>
          </a:stretch>
        </p:blipFill>
        <p:spPr>
          <a:xfrm>
            <a:off x="706195" y="7032414"/>
            <a:ext cx="631115" cy="3492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660896" y="6392593"/>
            <a:ext cx="1816006" cy="1118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305" y="6453866"/>
            <a:ext cx="1701188" cy="982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026" y="6500645"/>
            <a:ext cx="1533274" cy="783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277610" y="9642475"/>
            <a:ext cx="580390" cy="263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algn="r"/>
            <a:r>
              <a:rPr kumimoji="1"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rPr>
              <a:t>P1</a:t>
            </a:r>
            <a:endParaRPr kumimoji="1" lang="zh-CN" altLang="en-US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圆角矩形 21"/>
          <p:cNvSpPr/>
          <p:nvPr/>
        </p:nvSpPr>
        <p:spPr>
          <a:xfrm>
            <a:off x="195146" y="580673"/>
            <a:ext cx="2548054" cy="173564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66901" y="299535"/>
            <a:ext cx="372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kumimoji="1"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endParaRPr kumimoji="1"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79633" y="1454799"/>
          <a:ext cx="6298734" cy="784413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36345"/>
                <a:gridCol w="5062389"/>
              </a:tblGrid>
              <a:tr h="1041998"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CN" altLang="en-US" sz="1800" b="1" i="0" kern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时间</a:t>
                      </a:r>
                      <a:endParaRPr lang="zh-CN" altLang="en-US" sz="1800" b="1" i="0" kern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05" marR="63305" marT="49846" marB="4984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CN" altLang="en-US" sz="1800" b="1" i="0" kern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课程主题</a:t>
                      </a:r>
                      <a:endParaRPr lang="zh-CN" altLang="en-US" sz="1800" b="1" i="0" kern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05" marR="63305" marT="49846" marB="49846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216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9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  <a:endParaRPr 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周四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14:00-15:30</a:t>
                      </a:r>
                      <a:endParaRPr lang="en-US" altLang="zh-CN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清华大学人工智能赋能教学实践与技术基础</a:t>
                      </a:r>
                      <a:endParaRPr lang="en-US" altLang="zh-CN" sz="1400" b="1" i="0" u="none" strike="noStrike" kern="1200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903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9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19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周四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14:00-15:30</a:t>
                      </a:r>
                      <a:endParaRPr lang="en-US" altLang="zh-CN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人工智能赋能本科通识教育的研究探索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助教开发：以心理学通识课程为例</a:t>
                      </a:r>
                      <a:endParaRPr lang="zh-CN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21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9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26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周四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14:00-15:30</a:t>
                      </a:r>
                      <a:endParaRPr lang="en-US" altLang="zh-CN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运用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开展创新人才培养的初步探索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——以行健书院‘科研导引’课程实践为例</a:t>
                      </a:r>
                      <a:endParaRPr lang="zh-CN" altLang="en-US" sz="1400" b="1" i="0" u="none" strike="noStrike" kern="1200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26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17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周四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14:00-15:30</a:t>
                      </a:r>
                      <a:endParaRPr lang="en-US" altLang="zh-CN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人工智能赋能课程建设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——应用、创新与学生高阶思维能力培养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26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24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周四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14:00-15:30</a:t>
                      </a:r>
                      <a:endParaRPr lang="en-US" altLang="zh-CN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面向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赋能教学的数字化课程建设思考与实践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26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31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周四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14:00-15:30</a:t>
                      </a:r>
                      <a:endParaRPr lang="en-US" altLang="zh-CN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赋能教育教学初探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——以“智慧医疗创新体验”课程为例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279129" y="948559"/>
            <a:ext cx="3432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r>
            <a:r>
              <a:rPr kumimoji="1"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门直播课日程安排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45436" y="343369"/>
            <a:ext cx="34324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课程内容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349365" y="9629140"/>
            <a:ext cx="508635" cy="27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algn="r"/>
            <a:r>
              <a:rPr kumimoji="1"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rPr>
              <a:t>P2</a:t>
            </a:r>
            <a:endParaRPr kumimoji="1" lang="zh-CN" altLang="en-US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圆角矩形 21"/>
          <p:cNvSpPr/>
          <p:nvPr/>
        </p:nvSpPr>
        <p:spPr>
          <a:xfrm>
            <a:off x="195146" y="580673"/>
            <a:ext cx="2548054" cy="173564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66901" y="299535"/>
            <a:ext cx="372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kumimoji="1"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endParaRPr kumimoji="1"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66901" y="1447836"/>
          <a:ext cx="6298734" cy="784413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36345"/>
                <a:gridCol w="5062389"/>
              </a:tblGrid>
              <a:tr h="1059251"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CN" altLang="en-US" sz="1800" b="1" i="0" kern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时间</a:t>
                      </a:r>
                      <a:endParaRPr lang="zh-CN" altLang="en-US" sz="1800" b="1" i="0" kern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05" marR="63305" marT="49846" marB="4984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CN" altLang="en-US" sz="1800" b="1" i="0" kern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课程主题</a:t>
                      </a:r>
                      <a:endParaRPr lang="zh-CN" altLang="en-US" sz="1800" b="1" i="0" kern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305" marR="63305" marT="49846" marB="49846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337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11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周四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14:00-15:30</a:t>
                      </a:r>
                      <a:endParaRPr lang="en-US" altLang="zh-CN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未来教育变革——智能技术赋能智慧教育重构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43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11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周四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14:00-15:30</a:t>
                      </a:r>
                      <a:endParaRPr lang="en-US" altLang="zh-CN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应对</a:t>
                      </a:r>
                      <a:r>
                        <a:rPr lang="en-US" altLang="zh-CN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GenAI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可能带来的抄袭作弊——老师该如何设计作业和考试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6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11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21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周四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14:00-15:30</a:t>
                      </a:r>
                      <a:endParaRPr lang="en-US" altLang="zh-CN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生成式人工智能与教育变革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价值、影响及未来发展</a:t>
                      </a:r>
                      <a:endParaRPr lang="zh-CN" altLang="en-US" sz="1400" b="1" i="0" u="none" strike="noStrike" kern="1200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27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11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28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周四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14:00-15:30</a:t>
                      </a:r>
                      <a:endParaRPr lang="en-US" altLang="zh-CN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生成式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在教学设计中的创新应用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36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周四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14:00-15:30</a:t>
                      </a:r>
                      <a:endParaRPr lang="en-US" altLang="zh-CN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 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大模型辅助科研论文写作：“三位一体”整合式研究设计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36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周四</a:t>
                      </a:r>
                      <a:endParaRPr lang="zh-CN" altLang="en-US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i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14:00-15:30</a:t>
                      </a:r>
                      <a:endParaRPr lang="en-US" altLang="zh-CN" sz="1400" b="0" i="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9846" marR="49846" marT="49846" marB="4984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人工智能大模型工具在科研与科研指导中的应用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2279129" y="948559"/>
            <a:ext cx="3432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r>
            <a:r>
              <a:rPr kumimoji="1"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门直播课日程安排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45436" y="343369"/>
            <a:ext cx="34324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课程内容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7805990"/>
            <a:ext cx="6858000" cy="487680"/>
          </a:xfrm>
          <a:prstGeom prst="rect">
            <a:avLst/>
          </a:prstGeom>
          <a:solidFill>
            <a:srgbClr val="F1F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0" y="5884022"/>
            <a:ext cx="6858000" cy="808004"/>
          </a:xfrm>
          <a:prstGeom prst="rect">
            <a:avLst/>
          </a:prstGeom>
          <a:solidFill>
            <a:srgbClr val="F1F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" y="4285267"/>
            <a:ext cx="6858000" cy="808004"/>
          </a:xfrm>
          <a:prstGeom prst="rect">
            <a:avLst/>
          </a:prstGeom>
          <a:solidFill>
            <a:srgbClr val="F1F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2769006"/>
            <a:ext cx="6858000" cy="725510"/>
          </a:xfrm>
          <a:prstGeom prst="rect">
            <a:avLst/>
          </a:prstGeom>
          <a:solidFill>
            <a:srgbClr val="F1F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" y="1479417"/>
            <a:ext cx="6858000" cy="725510"/>
          </a:xfrm>
          <a:prstGeom prst="rect">
            <a:avLst/>
          </a:prstGeom>
          <a:solidFill>
            <a:srgbClr val="F1F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368415" y="9629140"/>
            <a:ext cx="489585" cy="27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algn="r"/>
            <a:r>
              <a:rPr kumimoji="1"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rPr>
              <a:t>P3</a:t>
            </a:r>
            <a:endParaRPr kumimoji="1" lang="zh-CN" altLang="en-US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5257" y="1479417"/>
            <a:ext cx="6172201" cy="7890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455" indent="-719455" algn="just">
              <a:lnSpc>
                <a:spcPct val="150000"/>
              </a:lnSpc>
              <a:spcBef>
                <a:spcPts val="1200"/>
              </a:spcBef>
            </a:pP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王宏宁：清华大学计算机科学与技术系长聘副教授，清华大学基础模型中心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AI</a:t>
            </a: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助教研发负责人</a:t>
            </a:r>
            <a:endParaRPr lang="zh-CN" altLang="zh-CN" sz="1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719455" indent="-719455" algn="just">
              <a:lnSpc>
                <a:spcPct val="150000"/>
              </a:lnSpc>
              <a:spcBef>
                <a:spcPts val="1200"/>
              </a:spcBef>
            </a:pP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钱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静：清华大学心理系副教授，清华大学首批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8</a:t>
            </a: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门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AI</a:t>
            </a: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试点课程教师</a:t>
            </a:r>
            <a:endParaRPr lang="zh-CN" altLang="zh-CN" sz="1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719455" indent="-719455" algn="just">
              <a:lnSpc>
                <a:spcPct val="150000"/>
              </a:lnSpc>
              <a:spcBef>
                <a:spcPts val="1200"/>
              </a:spcBef>
            </a:pP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徐芦平：清华大学航天航空学院副研究员，微纳米力学与多学科交叉创新研究中心（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CNMM</a:t>
            </a: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）执行主任，行健书院副院长</a:t>
            </a:r>
            <a:endParaRPr lang="zh-CN" altLang="zh-CN" sz="1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719455" indent="-719455" algn="just">
              <a:lnSpc>
                <a:spcPct val="150000"/>
              </a:lnSpc>
              <a:spcBef>
                <a:spcPts val="1200"/>
              </a:spcBef>
            </a:pP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罗三中：清华大学化学系教授，清华大学基础分子科学中心主任，学术带头人， 负责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AI</a:t>
            </a: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试点课程“有机化学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</a:t>
            </a: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endParaRPr lang="zh-CN" altLang="zh-CN" sz="1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719455" indent="-719455" algn="just">
              <a:lnSpc>
                <a:spcPct val="150000"/>
              </a:lnSpc>
              <a:spcBef>
                <a:spcPts val="1200"/>
              </a:spcBef>
            </a:pP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牟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鹏：清华大学机械工程系副教授，主讲的“机械设计基础（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）”获评北京高校“优质本科课程”</a:t>
            </a:r>
            <a:endParaRPr lang="zh-CN" altLang="zh-CN" sz="1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719455" indent="-71945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周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晋：清华大学基础工业训练中心双创教学部主任，人工智能实验室主任，副教授，建立</a:t>
            </a:r>
            <a:r>
              <a:rPr lang="en-US" altLang="zh-CN" sz="14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iThink</a:t>
            </a: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实践教学平台</a:t>
            </a:r>
            <a:endParaRPr lang="zh-CN" altLang="zh-CN" sz="1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719455" indent="-719455" algn="just">
              <a:lnSpc>
                <a:spcPct val="150000"/>
              </a:lnSpc>
              <a:spcBef>
                <a:spcPts val="1200"/>
              </a:spcBef>
            </a:pP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汪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琼：北京大学教育学院教育技术系教授，《中国教育信息化》《教育技术》编委</a:t>
            </a:r>
            <a:endParaRPr lang="zh-CN" altLang="zh-CN" sz="1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719455" indent="-719455" algn="just">
              <a:lnSpc>
                <a:spcPct val="150000"/>
              </a:lnSpc>
              <a:spcBef>
                <a:spcPts val="1200"/>
              </a:spcBef>
            </a:pP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尚俊杰：北京大学教育学院长聘副教授、研究员、博士生导师。曾任北京大学教育学院副院长、教育技术系系主任，现任学习科学实验室执行主任</a:t>
            </a:r>
            <a:endParaRPr lang="zh-CN" altLang="zh-CN" sz="1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719455" indent="-719455" algn="just">
              <a:lnSpc>
                <a:spcPct val="150000"/>
              </a:lnSpc>
              <a:spcBef>
                <a:spcPts val="1200"/>
              </a:spcBef>
            </a:pP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蒙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</a:t>
            </a: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克：清华大学公共管理学院副教授，清华大学苏世民书院副教授</a:t>
            </a:r>
            <a:endParaRPr lang="zh-CN" altLang="zh-CN" sz="1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719455" indent="-719455" algn="just">
              <a:lnSpc>
                <a:spcPct val="150000"/>
              </a:lnSpc>
              <a:spcBef>
                <a:spcPts val="1200"/>
              </a:spcBef>
            </a:pP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张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聪：山东大学外国语副教授，曾获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2023</a:t>
            </a: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国家级教学成果奖，主持国家级线上线下混合式一流课程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:</a:t>
            </a: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《学术英语写作》，在顶级期刊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System</a:t>
            </a:r>
            <a:r>
              <a:rPr lang="zh-CN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发表人工智能与外语教育论文</a:t>
            </a:r>
            <a:endParaRPr lang="zh-CN" altLang="zh-CN" sz="1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3" name="圆角矩形 21"/>
          <p:cNvSpPr/>
          <p:nvPr/>
        </p:nvSpPr>
        <p:spPr>
          <a:xfrm>
            <a:off x="195146" y="580673"/>
            <a:ext cx="2548054" cy="173564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66901" y="299535"/>
            <a:ext cx="372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kumimoji="1"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endParaRPr kumimoji="1"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12794" y="972847"/>
            <a:ext cx="3432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CN" alt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拟邀</a:t>
            </a:r>
            <a:r>
              <a:rPr kumimoji="1"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专家团队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45436" y="343369"/>
            <a:ext cx="34324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课程内容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368415" y="9629140"/>
            <a:ext cx="489585" cy="27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algn="r"/>
            <a:r>
              <a:rPr kumimoji="1"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rPr>
              <a:t>P4</a:t>
            </a:r>
            <a:endParaRPr kumimoji="1" lang="zh-CN" altLang="en-US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36648" y="1006774"/>
            <a:ext cx="2584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r>
            <a:r>
              <a:rPr kumimoji="1"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门录播课内容</a:t>
            </a:r>
            <a:endParaRPr kumimoji="1"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66800" y="1591408"/>
          <a:ext cx="6324398" cy="773306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58153"/>
                <a:gridCol w="2101967"/>
                <a:gridCol w="2336800"/>
                <a:gridCol w="477520"/>
                <a:gridCol w="949958"/>
              </a:tblGrid>
              <a:tr h="5319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100" dirty="0">
                          <a:effectLst/>
                        </a:rPr>
                        <a:t>序号</a:t>
                      </a:r>
                      <a:endParaRPr lang="zh-CN" sz="18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100" dirty="0">
                          <a:effectLst/>
                        </a:rPr>
                        <a:t>课程名称</a:t>
                      </a:r>
                      <a:endParaRPr lang="zh-CN" sz="18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100" dirty="0">
                          <a:effectLst/>
                        </a:rPr>
                        <a:t>授课专家</a:t>
                      </a:r>
                      <a:endParaRPr lang="zh-CN" sz="18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100">
                          <a:effectLst/>
                        </a:rPr>
                        <a:t>学时</a:t>
                      </a:r>
                      <a:endParaRPr lang="zh-CN" sz="18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100">
                          <a:effectLst/>
                        </a:rPr>
                        <a:t>上线时间</a:t>
                      </a:r>
                      <a:endParaRPr lang="zh-CN" sz="18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</a:tr>
              <a:tr h="8992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dirty="0">
                          <a:effectLst/>
                        </a:rPr>
                        <a:t>人工智能在思辨读写教学中的应用与潜能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>
                          <a:effectLst/>
                        </a:rPr>
                        <a:t>程祥钰（清华大学写作与沟通教学中心副主任、副教授）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2024</a:t>
                      </a:r>
                      <a:r>
                        <a:rPr lang="zh-CN" sz="1200">
                          <a:effectLst/>
                        </a:rPr>
                        <a:t>年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</a:tr>
              <a:tr h="8992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dirty="0">
                          <a:effectLst/>
                        </a:rPr>
                        <a:t>人工智能赋能课程教学《化工热力学》智能助教尝试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dirty="0">
                          <a:effectLst/>
                        </a:rPr>
                        <a:t>卢滇楠（清华大学化学工程系教授、副系主任）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2024</a:t>
                      </a:r>
                      <a:r>
                        <a:rPr lang="zh-CN" sz="1200">
                          <a:effectLst/>
                        </a:rPr>
                        <a:t>年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</a:tr>
              <a:tr h="1294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>
                          <a:effectLst/>
                        </a:rPr>
                        <a:t>人工智能赋能教学试点课程建设体会：以本科通识课“新城市科学”为例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dirty="0">
                          <a:effectLst/>
                        </a:rPr>
                        <a:t>龙 灜（清华大学建筑学院长聘副教授）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2024</a:t>
                      </a:r>
                      <a:r>
                        <a:rPr lang="zh-CN" sz="1200">
                          <a:effectLst/>
                        </a:rPr>
                        <a:t>年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</a:tr>
              <a:tr h="8992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>
                          <a:effectLst/>
                        </a:rPr>
                        <a:t>人工智能大模型在编程类课程中的应用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dirty="0">
                          <a:effectLst/>
                        </a:rPr>
                        <a:t>马昱春（清华大学计算机系教授）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2024</a:t>
                      </a:r>
                      <a:r>
                        <a:rPr lang="zh-CN" sz="1200">
                          <a:effectLst/>
                        </a:rPr>
                        <a:t>年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</a:tr>
              <a:tr h="705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>
                          <a:effectLst/>
                        </a:rPr>
                        <a:t>教学中的实用</a:t>
                      </a:r>
                      <a:r>
                        <a:rPr lang="en-US" sz="1200">
                          <a:effectLst/>
                        </a:rPr>
                        <a:t>AI</a:t>
                      </a:r>
                      <a:r>
                        <a:rPr lang="zh-CN" sz="1200">
                          <a:effectLst/>
                        </a:rPr>
                        <a:t>技能（上）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dirty="0">
                          <a:effectLst/>
                        </a:rPr>
                        <a:t>陈 江（北京大学信息科学技术学院教授）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2024</a:t>
                      </a:r>
                      <a:r>
                        <a:rPr lang="zh-CN" sz="1200">
                          <a:effectLst/>
                        </a:rPr>
                        <a:t>年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</a:tr>
              <a:tr h="705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>
                          <a:effectLst/>
                        </a:rPr>
                        <a:t>教学中的实用</a:t>
                      </a:r>
                      <a:r>
                        <a:rPr lang="en-US" sz="1200">
                          <a:effectLst/>
                        </a:rPr>
                        <a:t>AI</a:t>
                      </a:r>
                      <a:r>
                        <a:rPr lang="zh-CN" sz="1200">
                          <a:effectLst/>
                        </a:rPr>
                        <a:t>技能（下）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dirty="0">
                          <a:effectLst/>
                        </a:rPr>
                        <a:t>陈 江（北京大学信息科学技术学院教授）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2024</a:t>
                      </a:r>
                      <a:r>
                        <a:rPr lang="zh-CN" sz="1200">
                          <a:effectLst/>
                        </a:rPr>
                        <a:t>年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</a:tr>
              <a:tr h="8992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>
                          <a:effectLst/>
                        </a:rPr>
                        <a:t>清华大学高等教育数字化转型——</a:t>
                      </a:r>
                      <a:r>
                        <a:rPr lang="en-US" sz="1200">
                          <a:effectLst/>
                        </a:rPr>
                        <a:t>AI</a:t>
                      </a:r>
                      <a:r>
                        <a:rPr lang="zh-CN" sz="1200">
                          <a:effectLst/>
                        </a:rPr>
                        <a:t>赋能高校教学模式创新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>
                          <a:effectLst/>
                        </a:rPr>
                        <a:t>汪潇潇（教育部在线教育研究中心秘书长，原清华大学在线教育中心主任）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2023</a:t>
                      </a:r>
                      <a:r>
                        <a:rPr lang="zh-CN" sz="1200">
                          <a:effectLst/>
                        </a:rPr>
                        <a:t>年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</a:tr>
              <a:tr h="8992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ChatGPT</a:t>
                      </a:r>
                      <a:r>
                        <a:rPr lang="zh-CN" sz="1200" dirty="0">
                          <a:effectLst/>
                        </a:rPr>
                        <a:t>与大模型：发展、启示及展望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dirty="0">
                          <a:effectLst/>
                        </a:rPr>
                        <a:t>孙茂松（清华大学计算机科学与技术系教授，清华大学人工智能研究院常务副院长）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2023</a:t>
                      </a:r>
                      <a:r>
                        <a:rPr lang="zh-CN" sz="1200" dirty="0">
                          <a:effectLst/>
                        </a:rPr>
                        <a:t>年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53975" marB="53975" anchor="ctr"/>
                </a:tc>
              </a:tr>
            </a:tbl>
          </a:graphicData>
        </a:graphic>
      </p:graphicFrame>
      <p:sp>
        <p:nvSpPr>
          <p:cNvPr id="14" name="圆角矩形 21"/>
          <p:cNvSpPr/>
          <p:nvPr/>
        </p:nvSpPr>
        <p:spPr>
          <a:xfrm>
            <a:off x="195146" y="580673"/>
            <a:ext cx="2548054" cy="173564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66901" y="299535"/>
            <a:ext cx="372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kumimoji="1"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endParaRPr kumimoji="1"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5436" y="343369"/>
            <a:ext cx="34324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课程内容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r="3367"/>
          <a:stretch>
            <a:fillRect/>
          </a:stretch>
        </p:blipFill>
        <p:spPr>
          <a:xfrm>
            <a:off x="239873" y="4006923"/>
            <a:ext cx="6254005" cy="3937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文本框 25"/>
          <p:cNvSpPr txBox="1"/>
          <p:nvPr/>
        </p:nvSpPr>
        <p:spPr>
          <a:xfrm>
            <a:off x="174826" y="923968"/>
            <a:ext cx="65569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登录本校教师发展平台网址，详见学校通知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74" y="1313834"/>
            <a:ext cx="6254005" cy="1754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3" name="文本框 62"/>
          <p:cNvSpPr txBox="1"/>
          <p:nvPr/>
        </p:nvSpPr>
        <p:spPr>
          <a:xfrm>
            <a:off x="6493879" y="9629001"/>
            <a:ext cx="3641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P5</a:t>
            </a:r>
            <a:endParaRPr kumimoji="1" lang="zh-CN" altLang="en-US" sz="1200" dirty="0"/>
          </a:p>
        </p:txBody>
      </p:sp>
      <p:sp>
        <p:nvSpPr>
          <p:cNvPr id="2" name="圆角矩形 21"/>
          <p:cNvSpPr/>
          <p:nvPr/>
        </p:nvSpPr>
        <p:spPr>
          <a:xfrm>
            <a:off x="195146" y="580673"/>
            <a:ext cx="2159434" cy="14359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74825" y="324158"/>
            <a:ext cx="633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、报名选课：先报名培训班，再完成选课</a:t>
            </a:r>
            <a:endParaRPr kumimoji="1"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355721" y="1575422"/>
            <a:ext cx="2029530" cy="58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培训班</a:t>
            </a:r>
            <a:endParaRPr lang="en-US" altLang="zh-CN" sz="1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报名入口</a:t>
            </a:r>
            <a:endParaRPr lang="zh-CN" altLang="en-US" sz="1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918872" y="2703617"/>
            <a:ext cx="586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图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1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箭头: 下 53"/>
          <p:cNvSpPr/>
          <p:nvPr/>
        </p:nvSpPr>
        <p:spPr>
          <a:xfrm>
            <a:off x="5326763" y="2166782"/>
            <a:ext cx="114808" cy="294609"/>
          </a:xfrm>
          <a:prstGeom prst="downArrow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4850882" y="2511023"/>
            <a:ext cx="1003257" cy="400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106930" y="4849979"/>
            <a:ext cx="742950" cy="258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455695" y="6266189"/>
            <a:ext cx="4219732" cy="1307195"/>
            <a:chOff x="3995509" y="4540639"/>
            <a:chExt cx="1995105" cy="2393561"/>
          </a:xfrm>
        </p:grpSpPr>
        <p:sp>
          <p:nvSpPr>
            <p:cNvPr id="12" name="矩形 11"/>
            <p:cNvSpPr/>
            <p:nvPr/>
          </p:nvSpPr>
          <p:spPr>
            <a:xfrm>
              <a:off x="3995509" y="4540639"/>
              <a:ext cx="1995105" cy="2393561"/>
            </a:xfrm>
            <a:prstGeom prst="rect">
              <a:avLst/>
            </a:prstGeom>
            <a:solidFill>
              <a:srgbClr val="434343">
                <a:alpha val="7254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4034856" y="4716058"/>
              <a:ext cx="1908860" cy="1257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说明：</a:t>
              </a:r>
              <a:endPara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altLang="zh-CN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·</a:t>
              </a:r>
              <a:r>
                <a:rPr lang="zh-CN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专题包含</a:t>
              </a:r>
              <a:r>
                <a:rPr lang="en-US" altLang="zh-CN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r>
                <a:rPr lang="zh-CN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门直播课，</a:t>
              </a:r>
              <a:r>
                <a:rPr lang="en-US" altLang="zh-CN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r>
                <a:rPr lang="zh-CN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门点播课；</a:t>
              </a:r>
              <a:endPara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altLang="zh-CN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·</a:t>
              </a:r>
              <a:r>
                <a:rPr lang="zh-CN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默认设置直播课为选修课，点播课为必修课；</a:t>
              </a:r>
              <a:endPara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·</a:t>
              </a:r>
              <a:r>
                <a:rPr lang="zh-CN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选修课学员需自主报名，必修课无需报名，自动加入课程。</a:t>
              </a:r>
              <a:endPara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07956" y="3353716"/>
            <a:ext cx="6270374" cy="34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2.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在首页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培训报名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模块，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点击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去报名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报名培训班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（图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33740" y="5175249"/>
            <a:ext cx="1443990" cy="109009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5918872" y="4287321"/>
            <a:ext cx="5363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图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1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92235" y="8242070"/>
            <a:ext cx="6188072" cy="70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3.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加入培训班后，在页面下方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培养方案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中选择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选修课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（图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），可以看到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门选修课的课程封面，进入课程页面，进行直播课选课操作。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004820" y="4000806"/>
            <a:ext cx="797560" cy="197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 descr="图标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623" y="2699455"/>
            <a:ext cx="444249" cy="418944"/>
          </a:xfrm>
          <a:prstGeom prst="rect">
            <a:avLst/>
          </a:prstGeom>
        </p:spPr>
      </p:pic>
      <p:pic>
        <p:nvPicPr>
          <p:cNvPr id="35" name="图片 34" descr="图标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55" y="5020849"/>
            <a:ext cx="444249" cy="418944"/>
          </a:xfrm>
          <a:prstGeom prst="rect">
            <a:avLst/>
          </a:prstGeom>
        </p:spPr>
      </p:pic>
      <p:pic>
        <p:nvPicPr>
          <p:cNvPr id="36" name="图片 35" descr="图标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872" y="5768176"/>
            <a:ext cx="444249" cy="418944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292235" y="9325327"/>
            <a:ext cx="6188072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1050" b="1" dirty="0">
                <a:solidFill>
                  <a:srgbClr val="FF0000"/>
                </a:solidFill>
                <a:latin typeface="思源宋体 Medium" panose="02020500000000000000" pitchFamily="18" charset="-122"/>
                <a:ea typeface="思源宋体 Medium" panose="02020500000000000000" pitchFamily="18" charset="-122"/>
              </a:rPr>
              <a:t>温馨提示：报名参与直播需提前完成平台身份绑定！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Medium" panose="02020500000000000000" pitchFamily="18" charset="-122"/>
                <a:ea typeface="思源宋体 Medium" panose="02020500000000000000" pitchFamily="18" charset="-122"/>
              </a:rPr>
              <a:t>未完成绑定的老师，点击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Medium" panose="02020500000000000000" pitchFamily="18" charset="-122"/>
                <a:ea typeface="思源宋体 Medium" panose="02020500000000000000" pitchFamily="18" charset="-122"/>
              </a:rPr>
              <a:t>【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Medium" panose="02020500000000000000" pitchFamily="18" charset="-122"/>
                <a:ea typeface="思源宋体 Medium" panose="02020500000000000000" pitchFamily="18" charset="-122"/>
              </a:rPr>
              <a:t>登录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Medium" panose="02020500000000000000" pitchFamily="18" charset="-122"/>
                <a:ea typeface="思源宋体 Medium" panose="02020500000000000000" pitchFamily="18" charset="-122"/>
              </a:rPr>
              <a:t>】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Medium" panose="02020500000000000000" pitchFamily="18" charset="-122"/>
                <a:ea typeface="思源宋体 Medium" panose="02020500000000000000" pitchFamily="18" charset="-122"/>
              </a:rPr>
              <a:t>或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Medium" panose="02020500000000000000" pitchFamily="18" charset="-122"/>
                <a:ea typeface="思源宋体 Medium" panose="02020500000000000000" pitchFamily="18" charset="-122"/>
              </a:rPr>
              <a:t>【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Medium" panose="02020500000000000000" pitchFamily="18" charset="-122"/>
                <a:ea typeface="思源宋体 Medium" panose="02020500000000000000" pitchFamily="18" charset="-122"/>
              </a:rPr>
              <a:t>去报名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Medium" panose="02020500000000000000" pitchFamily="18" charset="-122"/>
                <a:ea typeface="思源宋体 Medium" panose="02020500000000000000" pitchFamily="18" charset="-122"/>
              </a:rPr>
              <a:t>】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Medium" panose="02020500000000000000" pitchFamily="18" charset="-122"/>
                <a:ea typeface="思源宋体 Medium" panose="02020500000000000000" pitchFamily="18" charset="-122"/>
              </a:rPr>
              <a:t>会提示“进行身份认证”，身份认证方式详见平台学员手册或联系我们。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思源宋体 Medium" panose="02020500000000000000" pitchFamily="18" charset="-122"/>
              <a:ea typeface="思源宋体 Medium" panose="020205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文本框 62"/>
          <p:cNvSpPr txBox="1"/>
          <p:nvPr/>
        </p:nvSpPr>
        <p:spPr>
          <a:xfrm>
            <a:off x="6493879" y="9629001"/>
            <a:ext cx="3641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P6</a:t>
            </a:r>
            <a:endParaRPr kumimoji="1" lang="zh-CN" altLang="en-US" sz="1200" dirty="0"/>
          </a:p>
        </p:txBody>
      </p:sp>
      <p:sp>
        <p:nvSpPr>
          <p:cNvPr id="2" name="圆角矩形 21"/>
          <p:cNvSpPr/>
          <p:nvPr/>
        </p:nvSpPr>
        <p:spPr>
          <a:xfrm>
            <a:off x="195146" y="580673"/>
            <a:ext cx="2159434" cy="14359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145" y="993375"/>
            <a:ext cx="6228895" cy="14937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146" y="2584909"/>
            <a:ext cx="6228894" cy="149374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63244" y="2063835"/>
            <a:ext cx="1166424" cy="3440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下 18"/>
          <p:cNvSpPr/>
          <p:nvPr/>
        </p:nvSpPr>
        <p:spPr>
          <a:xfrm>
            <a:off x="4740387" y="2596733"/>
            <a:ext cx="205742" cy="986326"/>
          </a:xfrm>
          <a:prstGeom prst="downArrow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902260" y="2148169"/>
            <a:ext cx="5501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图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02260" y="3728021"/>
            <a:ext cx="553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图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957" y="2095548"/>
            <a:ext cx="1052603" cy="285187"/>
          </a:xfrm>
          <a:prstGeom prst="rect">
            <a:avLst/>
          </a:prstGeom>
        </p:spPr>
      </p:pic>
      <p:pic>
        <p:nvPicPr>
          <p:cNvPr id="28" name="图片 27" descr="图标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435" y="2211943"/>
            <a:ext cx="444249" cy="418944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95145" y="4202145"/>
            <a:ext cx="6272880" cy="10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点击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报名直播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完成选课操作（图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）。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温馨提示：直播课程开始之前系统会提示“直播未开始”（图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）直播课时间详见第一部分“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门直播课日程安排”。</a:t>
            </a:r>
            <a:endParaRPr lang="zh-CN" altLang="en-US" sz="1400" dirty="0"/>
          </a:p>
        </p:txBody>
      </p:sp>
      <p:sp>
        <p:nvSpPr>
          <p:cNvPr id="33" name="文本框 32"/>
          <p:cNvSpPr txBox="1"/>
          <p:nvPr/>
        </p:nvSpPr>
        <p:spPr>
          <a:xfrm>
            <a:off x="174825" y="324158"/>
            <a:ext cx="633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、报名选课：先报名培训班，再完成选课</a:t>
            </a:r>
            <a:endParaRPr kumimoji="1"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26683" y="5423893"/>
            <a:ext cx="5147435" cy="3779139"/>
            <a:chOff x="292559" y="5353030"/>
            <a:chExt cx="5147435" cy="3779139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/>
            <a:srcRect b="37266"/>
            <a:stretch>
              <a:fillRect/>
            </a:stretch>
          </p:blipFill>
          <p:spPr>
            <a:xfrm>
              <a:off x="292559" y="5353030"/>
              <a:ext cx="5147435" cy="14821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/>
            <a:srcRect r="1874"/>
            <a:stretch>
              <a:fillRect/>
            </a:stretch>
          </p:blipFill>
          <p:spPr>
            <a:xfrm>
              <a:off x="602377" y="6346056"/>
              <a:ext cx="2506583" cy="27861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3" name="文本框 42"/>
          <p:cNvSpPr txBox="1"/>
          <p:nvPr/>
        </p:nvSpPr>
        <p:spPr>
          <a:xfrm>
            <a:off x="3489865" y="8170237"/>
            <a:ext cx="2831634" cy="10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选课完成后老师可在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培训项目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】-【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我参加的培训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中进入培训班查看已选课程。</a:t>
            </a:r>
            <a:endParaRPr lang="zh-CN" altLang="en-US" sz="1400" dirty="0"/>
          </a:p>
        </p:txBody>
      </p:sp>
      <p:sp>
        <p:nvSpPr>
          <p:cNvPr id="44" name="矩形 43"/>
          <p:cNvSpPr/>
          <p:nvPr/>
        </p:nvSpPr>
        <p:spPr>
          <a:xfrm>
            <a:off x="214484" y="5423893"/>
            <a:ext cx="1002176" cy="4714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3076324" y="7018168"/>
            <a:ext cx="553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图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5146" y="1084258"/>
            <a:ext cx="6467708" cy="6233694"/>
          </a:xfrm>
          <a:prstGeom prst="rect">
            <a:avLst/>
          </a:prstGeom>
          <a:solidFill>
            <a:srgbClr val="F1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6493879" y="9629001"/>
            <a:ext cx="3641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P7</a:t>
            </a:r>
            <a:endParaRPr kumimoji="1" lang="zh-CN" altLang="en-US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295849" y="1440443"/>
            <a:ext cx="2781733" cy="531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报名完成后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请老师们进入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雨课堂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微信小程序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公众号（图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具体以您平台服务器为准*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在“我听的课”中可以看到您的选课信息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在直播时段，您可以通过手机或电脑参与课程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21"/>
          <p:cNvSpPr/>
          <p:nvPr/>
        </p:nvSpPr>
        <p:spPr>
          <a:xfrm>
            <a:off x="195146" y="580673"/>
            <a:ext cx="2159434" cy="14359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74826" y="324158"/>
            <a:ext cx="252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、如何观看课程</a:t>
            </a:r>
            <a:endParaRPr kumimoji="1"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222689" y="764522"/>
            <a:ext cx="3440165" cy="6863699"/>
            <a:chOff x="3331862" y="281551"/>
            <a:chExt cx="3182337" cy="6623977"/>
          </a:xfrm>
        </p:grpSpPr>
        <p:pic>
          <p:nvPicPr>
            <p:cNvPr id="8" name="图片 7" descr="图形用户界面, 应用程序, 网站&#10;&#10;描述已自动生成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31862" y="281551"/>
              <a:ext cx="3182337" cy="66239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/>
            <a:srcRect l="32919" t="34569" r="26477"/>
            <a:stretch>
              <a:fillRect/>
            </a:stretch>
          </p:blipFill>
          <p:spPr>
            <a:xfrm>
              <a:off x="4231227" y="462121"/>
              <a:ext cx="1292166" cy="410867"/>
            </a:xfrm>
            <a:prstGeom prst="rect">
              <a:avLst/>
            </a:prstGeom>
          </p:spPr>
        </p:pic>
      </p:grpSp>
      <p:pic>
        <p:nvPicPr>
          <p:cNvPr id="23" name="图片 22" descr="图形用户界面, 应用程序&#10;&#10;描述已自动生成"/>
          <p:cNvPicPr>
            <a:picLocks noChangeAspect="1"/>
          </p:cNvPicPr>
          <p:nvPr/>
        </p:nvPicPr>
        <p:blipFill rotWithShape="1">
          <a:blip r:embed="rId3"/>
          <a:srcRect l="1558" t="13589" r="59836" b="79590"/>
          <a:stretch>
            <a:fillRect/>
          </a:stretch>
        </p:blipFill>
        <p:spPr>
          <a:xfrm>
            <a:off x="1713043" y="8061776"/>
            <a:ext cx="2412704" cy="879150"/>
          </a:xfrm>
          <a:prstGeom prst="rect">
            <a:avLst/>
          </a:prstGeom>
        </p:spPr>
      </p:pic>
      <p:pic>
        <p:nvPicPr>
          <p:cNvPr id="25" name="图片 24" descr="图形用户界面, 应用程序&#10;&#10;描述已自动生成"/>
          <p:cNvPicPr>
            <a:picLocks noChangeAspect="1"/>
          </p:cNvPicPr>
          <p:nvPr/>
        </p:nvPicPr>
        <p:blipFill rotWithShape="1">
          <a:blip r:embed="rId4"/>
          <a:srcRect t="12346" r="62454" b="80962"/>
          <a:stretch>
            <a:fillRect/>
          </a:stretch>
        </p:blipFill>
        <p:spPr>
          <a:xfrm>
            <a:off x="4113616" y="8069209"/>
            <a:ext cx="2297378" cy="844583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0" y="8904386"/>
            <a:ext cx="6858000" cy="879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温馨提示，</a:t>
            </a:r>
            <a:r>
              <a:rPr lang="zh-CN" altLang="en-US" sz="1800" dirty="0">
                <a:solidFill>
                  <a:srgbClr val="C01F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红色图标是长江雨课堂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 dirty="0">
                <a:solidFill>
                  <a:srgbClr val="4481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蓝色图标是雨课堂</a:t>
            </a:r>
            <a:endParaRPr lang="en-US" altLang="zh-CN" sz="1800" dirty="0">
              <a:solidFill>
                <a:srgbClr val="4481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正确选择才可以在“我听的课”中看到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22689" y="7302712"/>
            <a:ext cx="60255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316164" y="2951542"/>
            <a:ext cx="3177715" cy="329066"/>
            <a:chOff x="3316164" y="2951542"/>
            <a:chExt cx="3177715" cy="329066"/>
          </a:xfrm>
        </p:grpSpPr>
        <p:sp>
          <p:nvSpPr>
            <p:cNvPr id="6" name="矩形 5"/>
            <p:cNvSpPr/>
            <p:nvPr/>
          </p:nvSpPr>
          <p:spPr>
            <a:xfrm>
              <a:off x="3447973" y="2951542"/>
              <a:ext cx="2067810" cy="307777"/>
            </a:xfrm>
            <a:prstGeom prst="rect">
              <a:avLst/>
            </a:prstGeom>
            <a:solidFill>
              <a:srgbClr val="15DF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16164" y="2972831"/>
              <a:ext cx="317771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【9.12|直播资源包】24秋第一讲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30763" y="4309069"/>
            <a:ext cx="3177715" cy="319436"/>
            <a:chOff x="3318921" y="2939883"/>
            <a:chExt cx="3177715" cy="319436"/>
          </a:xfrm>
        </p:grpSpPr>
        <p:sp>
          <p:nvSpPr>
            <p:cNvPr id="12" name="矩形 11"/>
            <p:cNvSpPr/>
            <p:nvPr/>
          </p:nvSpPr>
          <p:spPr>
            <a:xfrm>
              <a:off x="3447973" y="2951542"/>
              <a:ext cx="2067810" cy="307777"/>
            </a:xfrm>
            <a:prstGeom prst="rect">
              <a:avLst/>
            </a:prstGeom>
            <a:solidFill>
              <a:srgbClr val="48A4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318921" y="2939883"/>
              <a:ext cx="317771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【9.12|直播资源包】24秋第二讲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27739" y="5598754"/>
            <a:ext cx="3177715" cy="334772"/>
            <a:chOff x="3281439" y="2951542"/>
            <a:chExt cx="3177715" cy="334772"/>
          </a:xfrm>
        </p:grpSpPr>
        <p:sp>
          <p:nvSpPr>
            <p:cNvPr id="15" name="矩形 14"/>
            <p:cNvSpPr/>
            <p:nvPr/>
          </p:nvSpPr>
          <p:spPr>
            <a:xfrm>
              <a:off x="3447973" y="2951542"/>
              <a:ext cx="2067810" cy="307777"/>
            </a:xfrm>
            <a:prstGeom prst="rect">
              <a:avLst/>
            </a:prstGeom>
            <a:solidFill>
              <a:srgbClr val="FDA28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281439" y="2978537"/>
              <a:ext cx="317771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【9.12|直播资源包】24秋第一讲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1101" r="13802" b="12323"/>
          <a:stretch>
            <a:fillRect/>
          </a:stretch>
        </p:blipFill>
        <p:spPr>
          <a:xfrm>
            <a:off x="165331" y="6914979"/>
            <a:ext cx="2083466" cy="115716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t="4990" b="64747"/>
          <a:stretch>
            <a:fillRect/>
          </a:stretch>
        </p:blipFill>
        <p:spPr>
          <a:xfrm>
            <a:off x="3918106" y="3488038"/>
            <a:ext cx="2544931" cy="125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圆角矩形 3"/>
          <p:cNvSpPr/>
          <p:nvPr/>
        </p:nvSpPr>
        <p:spPr>
          <a:xfrm>
            <a:off x="500574" y="708221"/>
            <a:ext cx="4021896" cy="114621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2281" y="344953"/>
            <a:ext cx="440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 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如何观看直播和回放</a:t>
            </a:r>
            <a:endParaRPr kumimoji="1"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4494" y="1760219"/>
            <a:ext cx="3846198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第一步：进入</a:t>
            </a:r>
            <a:r>
              <a:rPr lang="en-US" altLang="zh-CN" sz="14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rgbClr val="4481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雨课堂</a:t>
            </a:r>
            <a:endParaRPr lang="en-US" altLang="zh-CN" dirty="0">
              <a:solidFill>
                <a:srgbClr val="4481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4494" y="2212274"/>
            <a:ext cx="3389598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首次使用时，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打开微信搜索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200" dirty="0">
                <a:solidFill>
                  <a:srgbClr val="4481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雨课堂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小程序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公众号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，点击进入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（图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3818" y="3486143"/>
            <a:ext cx="3846198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第二步：进入当前授课的课程班级</a:t>
            </a:r>
            <a:endParaRPr lang="en-US" altLang="zh-CN" sz="14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1795" y="3848578"/>
            <a:ext cx="3389597" cy="1073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课程直播时段，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进入公众号或小程序，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界面上方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</a:t>
            </a:r>
            <a:r>
              <a:rPr lang="en-US" altLang="zh-CN" sz="1400" kern="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zh-CN" sz="1400" kern="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你有</a:t>
            </a:r>
            <a:r>
              <a:rPr lang="en-US" altLang="zh-CN" sz="1400" kern="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zh-CN" sz="1400" kern="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个课正在上课</a:t>
            </a:r>
            <a:r>
              <a:rPr lang="en-US" altLang="zh-CN" sz="1400" kern="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】,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课程学习界面（图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9048" y="5114452"/>
            <a:ext cx="3846198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第三步：观看课程直播</a:t>
            </a:r>
            <a:endParaRPr lang="en-US" altLang="zh-CN" sz="14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2593" y="5461158"/>
            <a:ext cx="6150444" cy="549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课程直播时段，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直播中，点击观看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（图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），可以看到视频画面（图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课程直播结束后，可查看学习数据（ 图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2592" y="1138105"/>
            <a:ext cx="4843608" cy="44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课程直播时段</a:t>
            </a:r>
            <a:r>
              <a:rPr lang="zh-CN" altLang="en-US" sz="2000" b="1" dirty="0">
                <a:solidFill>
                  <a:srgbClr val="DC51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参与直播</a:t>
            </a:r>
            <a:endParaRPr lang="en-US" altLang="zh-CN" sz="1200" b="1" dirty="0">
              <a:solidFill>
                <a:srgbClr val="DC51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951895" y="1669865"/>
            <a:ext cx="2540590" cy="1221010"/>
            <a:chOff x="3984241" y="1009658"/>
            <a:chExt cx="2540590" cy="1221010"/>
          </a:xfrm>
        </p:grpSpPr>
        <p:pic>
          <p:nvPicPr>
            <p:cNvPr id="8" name="图片 7" descr="图形用户界面, 应用程序&#10;&#10;描述已自动生成"/>
            <p:cNvPicPr>
              <a:picLocks noChangeAspect="1"/>
            </p:cNvPicPr>
            <p:nvPr/>
          </p:nvPicPr>
          <p:blipFill rotWithShape="1">
            <a:blip r:embed="rId3"/>
            <a:srcRect t="4725" r="14757" b="75411"/>
            <a:stretch>
              <a:fillRect/>
            </a:stretch>
          </p:blipFill>
          <p:spPr>
            <a:xfrm>
              <a:off x="3984241" y="1009658"/>
              <a:ext cx="2540590" cy="12210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矩形 11"/>
            <p:cNvSpPr/>
            <p:nvPr/>
          </p:nvSpPr>
          <p:spPr>
            <a:xfrm>
              <a:off x="3988499" y="1813180"/>
              <a:ext cx="2527684" cy="407163"/>
            </a:xfrm>
            <a:prstGeom prst="rect">
              <a:avLst/>
            </a:prstGeom>
            <a:gradFill>
              <a:gsLst>
                <a:gs pos="0">
                  <a:srgbClr val="F7FAFD">
                    <a:alpha val="0"/>
                  </a:srgbClr>
                </a:gs>
                <a:gs pos="56000">
                  <a:srgbClr val="F9FBFD">
                    <a:alpha val="68000"/>
                  </a:srgbClr>
                </a:gs>
                <a:gs pos="73000">
                  <a:srgbClr val="FBFCFE">
                    <a:alpha val="60000"/>
                  </a:srgbClr>
                </a:gs>
                <a:gs pos="95000">
                  <a:srgbClr val="FFFFFF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6489933" y="9625104"/>
            <a:ext cx="3641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P8</a:t>
            </a:r>
            <a:endParaRPr kumimoji="1" lang="zh-CN" altLang="en-US" sz="1200" dirty="0"/>
          </a:p>
        </p:txBody>
      </p:sp>
      <p:pic>
        <p:nvPicPr>
          <p:cNvPr id="28" name="图片 27" descr="图形用户界面, 应用程序&#10;&#10;描述已自动生成"/>
          <p:cNvPicPr>
            <a:picLocks noChangeAspect="1"/>
          </p:cNvPicPr>
          <p:nvPr/>
        </p:nvPicPr>
        <p:blipFill rotWithShape="1">
          <a:blip r:embed="rId4"/>
          <a:srcRect t="5519" b="21379"/>
          <a:stretch>
            <a:fillRect/>
          </a:stretch>
        </p:blipFill>
        <p:spPr>
          <a:xfrm>
            <a:off x="4663527" y="6132305"/>
            <a:ext cx="2052727" cy="3094930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2452724" y="6125584"/>
            <a:ext cx="2056230" cy="3016464"/>
            <a:chOff x="2359340" y="6074784"/>
            <a:chExt cx="2164969" cy="317598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/>
            <a:srcRect t="3784" b="26267"/>
            <a:stretch>
              <a:fillRect/>
            </a:stretch>
          </p:blipFill>
          <p:spPr>
            <a:xfrm>
              <a:off x="2364309" y="6074784"/>
              <a:ext cx="2160000" cy="3133749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65" name="椭圆 64"/>
            <p:cNvSpPr/>
            <p:nvPr/>
          </p:nvSpPr>
          <p:spPr>
            <a:xfrm>
              <a:off x="3738214" y="8669665"/>
              <a:ext cx="70720" cy="72000"/>
            </a:xfrm>
            <a:prstGeom prst="ellipse">
              <a:avLst/>
            </a:prstGeom>
            <a:solidFill>
              <a:srgbClr val="DC5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8" name="椭圆 67"/>
            <p:cNvSpPr/>
            <p:nvPr/>
          </p:nvSpPr>
          <p:spPr>
            <a:xfrm>
              <a:off x="3732182" y="7420711"/>
              <a:ext cx="70720" cy="72000"/>
            </a:xfrm>
            <a:prstGeom prst="ellipse">
              <a:avLst/>
            </a:prstGeom>
            <a:solidFill>
              <a:srgbClr val="DC5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pic>
          <p:nvPicPr>
            <p:cNvPr id="19" name="图片 18" descr="图形用户界面, 网站&#10;&#10;描述已自动生成"/>
            <p:cNvPicPr>
              <a:picLocks noChangeAspect="1"/>
            </p:cNvPicPr>
            <p:nvPr/>
          </p:nvPicPr>
          <p:blipFill rotWithShape="1">
            <a:blip r:embed="rId6"/>
            <a:srcRect t="22838" b="16270"/>
            <a:stretch>
              <a:fillRect/>
            </a:stretch>
          </p:blipFill>
          <p:spPr>
            <a:xfrm>
              <a:off x="2360589" y="6537994"/>
              <a:ext cx="2163720" cy="2712772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/>
          </p:nvGrpSpPr>
          <p:grpSpPr>
            <a:xfrm>
              <a:off x="2359340" y="7585528"/>
              <a:ext cx="855440" cy="780315"/>
              <a:chOff x="3062955" y="7614986"/>
              <a:chExt cx="855440" cy="780315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3062955" y="8093231"/>
                <a:ext cx="855440" cy="30207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zh-CN" altLang="en-US" sz="1200" b="1" dirty="0">
                    <a:solidFill>
                      <a:srgbClr val="DC5134"/>
                    </a:solidFill>
                    <a:latin typeface="思源宋体 Medium" panose="02020500000000000000" pitchFamily="18" charset="-122"/>
                    <a:ea typeface="思源宋体 Medium" panose="02020500000000000000" pitchFamily="18" charset="-122"/>
                  </a:rPr>
                  <a:t>直播画面</a:t>
                </a:r>
                <a:endParaRPr lang="zh-CN" altLang="zh-CN" sz="1200" b="1" dirty="0">
                  <a:solidFill>
                    <a:srgbClr val="DC5134"/>
                  </a:solidFill>
                  <a:latin typeface="思源宋体 Medium" panose="02020500000000000000" pitchFamily="18" charset="-122"/>
                  <a:ea typeface="思源宋体 Medium" panose="02020500000000000000" pitchFamily="18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455315" y="7614986"/>
                <a:ext cx="70720" cy="72000"/>
              </a:xfrm>
              <a:prstGeom prst="ellipse">
                <a:avLst/>
              </a:prstGeom>
              <a:solidFill>
                <a:srgbClr val="DC52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cxnSp>
            <p:nvCxnSpPr>
              <p:cNvPr id="67" name="直接连接符 8"/>
              <p:cNvCxnSpPr>
                <a:stCxn id="72" idx="0"/>
              </p:cNvCxnSpPr>
              <p:nvPr/>
            </p:nvCxnSpPr>
            <p:spPr>
              <a:xfrm flipV="1">
                <a:off x="3490675" y="7650986"/>
                <a:ext cx="0" cy="442245"/>
              </a:xfrm>
              <a:prstGeom prst="line">
                <a:avLst/>
              </a:prstGeom>
              <a:ln w="19050">
                <a:solidFill>
                  <a:srgbClr val="DC52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组合 48"/>
          <p:cNvGrpSpPr/>
          <p:nvPr/>
        </p:nvGrpSpPr>
        <p:grpSpPr>
          <a:xfrm>
            <a:off x="165331" y="6125585"/>
            <a:ext cx="2092876" cy="3016462"/>
            <a:chOff x="114666" y="6074784"/>
            <a:chExt cx="2161226" cy="3114974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7"/>
            <a:srcRect t="3522" b="78423"/>
            <a:stretch>
              <a:fillRect/>
            </a:stretch>
          </p:blipFill>
          <p:spPr>
            <a:xfrm>
              <a:off x="114666" y="6074784"/>
              <a:ext cx="2160000" cy="808878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51" name="矩形 50"/>
            <p:cNvSpPr/>
            <p:nvPr/>
          </p:nvSpPr>
          <p:spPr>
            <a:xfrm flipV="1">
              <a:off x="182470" y="6619292"/>
              <a:ext cx="2056117" cy="182222"/>
            </a:xfrm>
            <a:prstGeom prst="rect">
              <a:avLst/>
            </a:prstGeom>
            <a:noFill/>
            <a:ln w="19050">
              <a:solidFill>
                <a:srgbClr val="DC5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667111" y="6995781"/>
              <a:ext cx="1608781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DC5134"/>
                  </a:solidFill>
                  <a:latin typeface="思源宋体 Medium" panose="02020500000000000000" pitchFamily="18" charset="-122"/>
                  <a:ea typeface="思源宋体 Medium" panose="02020500000000000000" pitchFamily="18" charset="-122"/>
                </a:rPr>
                <a:t>点击观看课程直播</a:t>
              </a:r>
              <a:endParaRPr lang="zh-CN" altLang="en-US" sz="1200" b="1" dirty="0">
                <a:solidFill>
                  <a:srgbClr val="DC5134"/>
                </a:solidFill>
                <a:latin typeface="思源宋体 Medium" panose="02020500000000000000" pitchFamily="18" charset="-122"/>
                <a:ea typeface="思源宋体 Medium" panose="02020500000000000000" pitchFamily="18" charset="-122"/>
              </a:endParaRPr>
            </a:p>
          </p:txBody>
        </p:sp>
        <p:cxnSp>
          <p:nvCxnSpPr>
            <p:cNvPr id="52" name="直接连接符 8"/>
            <p:cNvCxnSpPr/>
            <p:nvPr/>
          </p:nvCxnSpPr>
          <p:spPr>
            <a:xfrm flipH="1">
              <a:off x="2025161" y="6792399"/>
              <a:ext cx="1" cy="165780"/>
            </a:xfrm>
            <a:prstGeom prst="line">
              <a:avLst/>
            </a:prstGeom>
            <a:ln w="19050">
              <a:solidFill>
                <a:srgbClr val="DC5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/>
            <p:cNvSpPr/>
            <p:nvPr/>
          </p:nvSpPr>
          <p:spPr>
            <a:xfrm>
              <a:off x="1989801" y="6907054"/>
              <a:ext cx="70720" cy="72000"/>
            </a:xfrm>
            <a:prstGeom prst="ellipse">
              <a:avLst/>
            </a:prstGeom>
            <a:solidFill>
              <a:srgbClr val="DC5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/>
            <a:srcRect t="28925" b="46550"/>
            <a:stretch>
              <a:fillRect/>
            </a:stretch>
          </p:blipFill>
          <p:spPr>
            <a:xfrm>
              <a:off x="114666" y="8091050"/>
              <a:ext cx="2151508" cy="1098708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46" name="矩形 45"/>
          <p:cNvSpPr/>
          <p:nvPr/>
        </p:nvSpPr>
        <p:spPr>
          <a:xfrm>
            <a:off x="5537377" y="8439034"/>
            <a:ext cx="1186993" cy="302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zh-CN" altLang="en-US" sz="1200" b="1" dirty="0">
                <a:solidFill>
                  <a:srgbClr val="DC5134"/>
                </a:solidFill>
                <a:latin typeface="思源宋体 Medium" panose="02020500000000000000" pitchFamily="18" charset="-122"/>
                <a:ea typeface="思源宋体 Medium" panose="02020500000000000000" pitchFamily="18" charset="-122"/>
              </a:rPr>
              <a:t>学习数据页面</a:t>
            </a:r>
            <a:endParaRPr lang="zh-CN" altLang="zh-CN" sz="1200" b="1" dirty="0">
              <a:solidFill>
                <a:srgbClr val="DC5134"/>
              </a:solidFill>
              <a:latin typeface="思源宋体 Medium" panose="02020500000000000000" pitchFamily="18" charset="-122"/>
              <a:ea typeface="思源宋体 Medium" panose="02020500000000000000" pitchFamily="18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705690" y="8290106"/>
            <a:ext cx="67655" cy="65541"/>
          </a:xfrm>
          <a:prstGeom prst="ellipse">
            <a:avLst/>
          </a:prstGeom>
          <a:solidFill>
            <a:srgbClr val="D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48" name="直接连接符 8"/>
          <p:cNvCxnSpPr/>
          <p:nvPr/>
        </p:nvCxnSpPr>
        <p:spPr>
          <a:xfrm flipV="1">
            <a:off x="5739518" y="8314415"/>
            <a:ext cx="0" cy="161923"/>
          </a:xfrm>
          <a:prstGeom prst="line">
            <a:avLst/>
          </a:prstGeom>
          <a:ln w="19050">
            <a:solidFill>
              <a:srgbClr val="DC5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5974535" y="2626494"/>
            <a:ext cx="5558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907232" y="4438677"/>
            <a:ext cx="55580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23450" y="9277897"/>
            <a:ext cx="5558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000507" y="9277898"/>
            <a:ext cx="856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256062" y="9277896"/>
            <a:ext cx="856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858728" y="3726304"/>
            <a:ext cx="2671612" cy="285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flipV="1">
            <a:off x="2460616" y="6561506"/>
            <a:ext cx="2048338" cy="1307413"/>
          </a:xfrm>
          <a:prstGeom prst="rect">
            <a:avLst/>
          </a:prstGeom>
          <a:noFill/>
          <a:ln w="19050">
            <a:solidFill>
              <a:srgbClr val="DC5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925672" y="3557502"/>
            <a:ext cx="1189887" cy="125406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00" b="1" dirty="0">
                <a:solidFill>
                  <a:schemeClr val="tx1"/>
                </a:solidFill>
              </a:rPr>
              <a:t>雨课堂</a:t>
            </a:r>
            <a:endParaRPr lang="zh-CN" altLang="en-US" sz="1000" b="1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1101" r="13802" b="12323"/>
          <a:stretch>
            <a:fillRect/>
          </a:stretch>
        </p:blipFill>
        <p:spPr>
          <a:xfrm>
            <a:off x="2476274" y="6574673"/>
            <a:ext cx="2017621" cy="11571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t="1101" r="13802" b="12323"/>
          <a:stretch>
            <a:fillRect/>
          </a:stretch>
        </p:blipFill>
        <p:spPr>
          <a:xfrm>
            <a:off x="4836434" y="8809069"/>
            <a:ext cx="643870" cy="369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TABLE_BEAUTIFY" val="smartTable{dc6f0201-ae05-433d-8b4f-724a149abd0b}"/>
  <p:tag name="KSO_WM_BEAUTIFY_FLAG" val=""/>
</p:tagLst>
</file>

<file path=ppt/tags/tag2.xml><?xml version="1.0" encoding="utf-8"?>
<p:tagLst xmlns:p="http://schemas.openxmlformats.org/presentationml/2006/main">
  <p:tag name="KSO_WM_UNIT_TABLE_BEAUTIFY" val="smartTable{dc6f0201-ae05-433d-8b4f-724a149abd0b}"/>
  <p:tag name="KSO_WM_BEAUTIFY_FLAG" val=""/>
</p:tagLst>
</file>

<file path=ppt/tags/tag3.xml><?xml version="1.0" encoding="utf-8"?>
<p:tagLst xmlns:p="http://schemas.openxmlformats.org/presentationml/2006/main">
  <p:tag name="KSO_WPP_MARK_KEY" val="4312233b-ceec-4794-8867-5afeaae782d3"/>
  <p:tag name="COMMONDATA" val="eyJoZGlkIjoiODc5N2ZmZDJkMGNjMDAwMWI0ODI0ZjlhZTNjNGE4NWMifQ=="/>
  <p:tag name="commondata" val="eyJoZGlkIjoiMTUwYzBkZmNkZmE1NTlmYTkwMjM2NDU1NjVlZDIzYTM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3183</Words>
  <Application>WPS 演示</Application>
  <PresentationFormat>A4 纸张(210x297 毫米)</PresentationFormat>
  <Paragraphs>429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思源宋体 Medium</vt:lpstr>
      <vt:lpstr>等线</vt:lpstr>
      <vt:lpstr>Calibri</vt:lpstr>
      <vt:lpstr>Arial Unicode MS</vt:lpstr>
      <vt:lpstr>等线 Light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a559</dc:creator>
  <cp:lastModifiedBy>莉莉娅百合开</cp:lastModifiedBy>
  <cp:revision>265</cp:revision>
  <cp:lastPrinted>2020-05-12T06:56:00Z</cp:lastPrinted>
  <dcterms:created xsi:type="dcterms:W3CDTF">2020-05-12T03:29:00Z</dcterms:created>
  <dcterms:modified xsi:type="dcterms:W3CDTF">2024-09-30T03:33:40Z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047069A627F84F31BC5DBB275008E25A_12</vt:lpwstr>
  </property>
</Properties>
</file>